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9"/>
  </p:notesMasterIdLst>
  <p:sldIdLst>
    <p:sldId id="256" r:id="rId4"/>
    <p:sldId id="259" r:id="rId5"/>
    <p:sldId id="257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B779B-9624-4D0D-A88A-2BEE8C11BD4D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7B02E-5552-4C64-A2C9-6CEAB90D686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7B02E-5552-4C64-A2C9-6CEAB90D6864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Awareness raising among </a:t>
            </a:r>
            <a:r>
              <a:rPr lang="en-GB" smtClean="0"/>
              <a:t>non-vocational</a:t>
            </a:r>
            <a:r>
              <a:rPr lang="en-GB" baseline="0" smtClean="0"/>
              <a:t> studies</a:t>
            </a:r>
            <a:r>
              <a:rPr lang="en-GB" smtClean="0"/>
              <a:t> Humanities students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7B02E-5552-4C64-A2C9-6CEAB90D6864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what training or support do they recommend universities should provide for Linguistics students in preparing for the job market?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7B02E-5552-4C64-A2C9-6CEAB90D6864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7B02E-5552-4C64-A2C9-6CEAB90D6864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7B02E-5552-4C64-A2C9-6CEAB90D6864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 sli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31FEEA-0896-4B61-B406-13017A4A8059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91FCE-D961-4C25-A399-319DA40AA7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1FEEA-0896-4B61-B406-13017A4A8059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91FCE-D961-4C25-A399-319DA40AA7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1FEEA-0896-4B61-B406-13017A4A8059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91FCE-D961-4C25-A399-319DA40AA7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79784-29FA-44BA-B054-4EA62D7DAC6F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EECF8-9C66-4861-B029-57A3CEBFBB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814D6-B291-4961-91F2-7A9AC8BEDC48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CCDE7-A6DE-4945-BF89-714CDC5EA3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8C3B1-66F7-4C18-A4E1-961A7F23CFF5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202BC-9A06-4B67-8749-6D5996953F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0A9F3-62FD-44FE-9D14-E5389CDED037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660D0-C1BE-4C1A-9620-1493009904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840CD-177A-41BF-944A-4AD5DFE869BB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E86F0-3862-4B93-B472-A6FB8CA6AE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B7778-FC15-4FDE-AEF2-877E8303E8A3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E44BB-2BDC-41AE-AE2E-F14C61B5D8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994D8-1D05-4148-BDA4-F5CC8E8E5957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27A1B-6B1F-47C4-947A-6A45DD6E2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2F2F7-BA84-406C-A2D3-A9140F036E8E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CCFD3-821E-4D24-82D6-EECB896673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1FEEA-0896-4B61-B406-13017A4A8059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91FCE-D961-4C25-A399-319DA40AA7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AF442-863F-4AC9-B68D-12B5E465E1C4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93D3B-2DA2-4246-B759-4964E1B47B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B5196-51EC-4118-B4BB-1CA34E73963A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CD4AF-79D9-4776-8052-F0B89A8BBE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19CFC-1699-49A7-B88A-9AAB13E18194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0E2D1-56B5-4B99-BA3C-CE1CADA2E1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C396F-8CB6-41F3-970B-A8703EFF799E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42282-C329-474B-B6C4-AFA8B02A61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B76A7-67E1-47B2-85E6-69C098D90EE5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F51DA-03C2-498E-9E46-70E19371B6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64041-77E9-4A30-A7C4-F0F5B2ACA431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73C2E-B27C-4A79-9411-FC9AAF6E28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ED84B-49A3-4BC6-A8A7-F550E1FD7484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61AC9-B3F3-4FE0-9715-311D460BA2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9BFBD-2806-40EE-B449-DDAA760499E1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D0D9E-E037-4728-BA42-A25B15AFEB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C55AE-99BA-4F4E-B946-B148681AB309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4A70B-E660-4408-9D9F-EE3AFC9A84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B1BB4-A7FB-4EA3-B157-1F6ACA44D8DF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5AB2E-4C1B-45DC-9929-4F5BE17F23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1FEEA-0896-4B61-B406-13017A4A8059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91FCE-D961-4C25-A399-319DA40AA7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CBAE0-2BF0-4AE3-91EB-F34B2BBAA642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F3248-D87C-473B-9CC4-70276F41B8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1038A-6D86-4076-BCD7-9265BC60E47C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0FC0-5F34-4452-844E-5908DDE33C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D77D-B027-4C0F-8C83-DC50455C9718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6ED68-F679-427E-A218-A3786C3E39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E1FC-DC2E-4180-B579-6D11C4DC7066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D0F1A-73F5-42FB-86D5-C66B2279F1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1FEEA-0896-4B61-B406-13017A4A8059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91FCE-D961-4C25-A399-319DA40AA7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1FEEA-0896-4B61-B406-13017A4A8059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91FCE-D961-4C25-A399-319DA40AA7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1FEEA-0896-4B61-B406-13017A4A8059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91FCE-D961-4C25-A399-319DA40AA7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1FEEA-0896-4B61-B406-13017A4A8059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91FCE-D961-4C25-A399-319DA40AA7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1FEEA-0896-4B61-B406-13017A4A8059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91FCE-D961-4C25-A399-319DA40AA7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1FEEA-0896-4B61-B406-13017A4A8059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91FCE-D961-4C25-A399-319DA40AA7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itle slid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031FEEA-0896-4B61-B406-13017A4A8059}" type="datetimeFigureOut">
              <a:rPr lang="en-GB" smtClean="0"/>
              <a:t>08/04/2011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043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C91FCE-D961-4C25-A399-319DA40AA7A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Genera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83A37E-8DAC-4FDF-A095-0AFBB5E2C0F5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922C24-8DA8-4EF5-B5EF-F1BE53D32A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General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402E42-DF37-4D85-B690-26DBD81EA0C7}" type="datetimeFigureOut">
              <a:rPr lang="en-US"/>
              <a:pPr>
                <a:defRPr/>
              </a:pPr>
              <a:t>4/8/2011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1F42F4-AC57-4A64-8E79-620DA293D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Wider perspectives and more options for English Language and Linguistics students: </a:t>
            </a:r>
            <a:br>
              <a:rPr lang="en-GB" dirty="0" smtClean="0"/>
            </a:br>
            <a:r>
              <a:rPr lang="en-GB" dirty="0" smtClean="0"/>
              <a:t>employability development across the UK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080120"/>
          </a:xfrm>
        </p:spPr>
        <p:txBody>
          <a:bodyPr/>
          <a:lstStyle/>
          <a:p>
            <a:r>
              <a:rPr lang="en-GB" dirty="0" smtClean="0"/>
              <a:t>Jeanine </a:t>
            </a:r>
            <a:r>
              <a:rPr lang="en-GB" dirty="0" err="1" smtClean="0"/>
              <a:t>Treffers</a:t>
            </a:r>
            <a:r>
              <a:rPr lang="en-GB" dirty="0" smtClean="0"/>
              <a:t>-Daller and Jeanette </a:t>
            </a:r>
            <a:r>
              <a:rPr lang="en-GB" dirty="0" err="1" smtClean="0"/>
              <a:t>Sakel</a:t>
            </a:r>
            <a:r>
              <a:rPr lang="en-GB" dirty="0" smtClean="0"/>
              <a:t> (UWE Bristol)</a:t>
            </a:r>
            <a:endParaRPr lang="en-GB" dirty="0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smtClean="0"/>
              <a:t>Why this study?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686800" cy="5073427"/>
          </a:xfrm>
        </p:spPr>
        <p:txBody>
          <a:bodyPr/>
          <a:lstStyle/>
          <a:p>
            <a:r>
              <a:rPr lang="en-GB" dirty="0" smtClean="0"/>
              <a:t>Low confidence </a:t>
            </a:r>
            <a:r>
              <a:rPr lang="en-GB" dirty="0" smtClean="0"/>
              <a:t>in the graduate employment market </a:t>
            </a:r>
            <a:r>
              <a:rPr lang="en-GB" dirty="0" smtClean="0"/>
              <a:t>among students (High Flyers, 2010)</a:t>
            </a:r>
          </a:p>
          <a:p>
            <a:r>
              <a:rPr lang="en-GB" dirty="0" smtClean="0"/>
              <a:t>Growing numbers of school leavers are applying directly to </a:t>
            </a:r>
            <a:r>
              <a:rPr lang="en-GB" dirty="0" smtClean="0"/>
              <a:t>companies (Guardian, August 2010)</a:t>
            </a:r>
          </a:p>
          <a:p>
            <a:r>
              <a:rPr lang="en-GB" dirty="0" smtClean="0"/>
              <a:t>Need to integrate employability training into HE courses</a:t>
            </a:r>
          </a:p>
          <a:p>
            <a:r>
              <a:rPr lang="en-GB" dirty="0" smtClean="0"/>
              <a:t>R</a:t>
            </a:r>
            <a:r>
              <a:rPr lang="en-GB" dirty="0" smtClean="0"/>
              <a:t>aise awareness </a:t>
            </a:r>
            <a:r>
              <a:rPr lang="en-GB" smtClean="0"/>
              <a:t>among staff/students</a:t>
            </a:r>
            <a:endParaRPr lang="en-GB" dirty="0"/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0"/>
            <a:r>
              <a:rPr lang="en-GB" dirty="0" smtClean="0"/>
              <a:t>First destinations </a:t>
            </a:r>
            <a:r>
              <a:rPr lang="en-GB" dirty="0" smtClean="0"/>
              <a:t>of UK graduates of Linguistics or English </a:t>
            </a:r>
            <a:r>
              <a:rPr lang="en-GB" dirty="0" smtClean="0"/>
              <a:t>Language (DLHE)</a:t>
            </a:r>
            <a:endParaRPr lang="en-GB" dirty="0" smtClean="0"/>
          </a:p>
          <a:p>
            <a:pPr lvl="0"/>
            <a:r>
              <a:rPr lang="en-GB" dirty="0" smtClean="0"/>
              <a:t>Examples of good practice in helping students </a:t>
            </a:r>
            <a:r>
              <a:rPr lang="en-GB" dirty="0" smtClean="0"/>
              <a:t>to prepare for the world of </a:t>
            </a:r>
            <a:r>
              <a:rPr lang="en-GB" dirty="0" smtClean="0"/>
              <a:t>work </a:t>
            </a:r>
            <a:endParaRPr lang="en-GB" dirty="0" smtClean="0"/>
          </a:p>
          <a:p>
            <a:pPr lvl="0"/>
            <a:r>
              <a:rPr lang="en-GB" dirty="0" smtClean="0"/>
              <a:t>Students’ and graduates’ evaluation of knowledge </a:t>
            </a:r>
            <a:r>
              <a:rPr lang="en-GB" dirty="0" smtClean="0"/>
              <a:t>and skills </a:t>
            </a:r>
            <a:r>
              <a:rPr lang="en-GB" dirty="0" smtClean="0"/>
              <a:t>received/needed.</a:t>
            </a:r>
          </a:p>
          <a:p>
            <a:endParaRPr lang="en-GB" dirty="0"/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DLHE Sample of 11 universities that </a:t>
            </a:r>
            <a:r>
              <a:rPr lang="en-GB" dirty="0" smtClean="0"/>
              <a:t>offer Linguistics or English Language </a:t>
            </a:r>
            <a:endParaRPr lang="en-GB" dirty="0" smtClean="0"/>
          </a:p>
          <a:p>
            <a:r>
              <a:rPr lang="en-GB" dirty="0" smtClean="0"/>
              <a:t>F</a:t>
            </a:r>
            <a:r>
              <a:rPr lang="en-GB" dirty="0" smtClean="0"/>
              <a:t>ocus </a:t>
            </a:r>
            <a:r>
              <a:rPr lang="en-GB" dirty="0" smtClean="0"/>
              <a:t>group sessions with current students </a:t>
            </a:r>
            <a:r>
              <a:rPr lang="en-GB" dirty="0" smtClean="0"/>
              <a:t>(Manchester </a:t>
            </a:r>
            <a:r>
              <a:rPr lang="en-GB" dirty="0" smtClean="0"/>
              <a:t>and UWE </a:t>
            </a:r>
            <a:r>
              <a:rPr lang="en-GB" dirty="0" smtClean="0"/>
              <a:t>Bristol)</a:t>
            </a:r>
          </a:p>
          <a:p>
            <a:r>
              <a:rPr lang="en-GB" dirty="0" smtClean="0"/>
              <a:t>Interviews with </a:t>
            </a:r>
            <a:r>
              <a:rPr lang="en-GB" dirty="0" smtClean="0"/>
              <a:t>graduates from </a:t>
            </a:r>
            <a:r>
              <a:rPr lang="en-GB" dirty="0" smtClean="0"/>
              <a:t>Manchester</a:t>
            </a:r>
            <a:r>
              <a:rPr lang="en-GB" dirty="0" smtClean="0"/>
              <a:t>, Newcastle, Sussex and </a:t>
            </a:r>
            <a:r>
              <a:rPr lang="en-GB" dirty="0" smtClean="0"/>
              <a:t>Westminster and UWE Bristol. </a:t>
            </a:r>
            <a:endParaRPr lang="en-GB" dirty="0"/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 level transferrable skills in graduates are more important than specialist subject </a:t>
            </a:r>
            <a:r>
              <a:rPr lang="en-GB" dirty="0" smtClean="0"/>
              <a:t>knowledge (HE Academy: employability conference/ June 2011</a:t>
            </a:r>
            <a:endParaRPr lang="en-GB" dirty="0"/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UW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de Option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de Option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UWE</Template>
  <TotalTime>69</TotalTime>
  <Words>201</Words>
  <Application>Microsoft Office PowerPoint</Application>
  <PresentationFormat>On-screen Show (4:3)</PresentationFormat>
  <Paragraphs>23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UWE</vt:lpstr>
      <vt:lpstr>Slide Option 1</vt:lpstr>
      <vt:lpstr>Slide Option 2</vt:lpstr>
      <vt:lpstr>Wider perspectives and more options for English Language and Linguistics students:  employability development across the UK</vt:lpstr>
      <vt:lpstr>Why this study?</vt:lpstr>
      <vt:lpstr>Questions</vt:lpstr>
      <vt:lpstr>Methods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Wider perspectives and more options for English Language and Linguistics students:  employability development across the UK</dc:title>
  <dc:creator>Jeanine</dc:creator>
  <cp:lastModifiedBy>Jeanine</cp:lastModifiedBy>
  <cp:revision>6</cp:revision>
  <dcterms:created xsi:type="dcterms:W3CDTF">2011-04-08T11:04:29Z</dcterms:created>
  <dcterms:modified xsi:type="dcterms:W3CDTF">2011-04-08T12:13:54Z</dcterms:modified>
</cp:coreProperties>
</file>